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sldIdLst>
    <p:sldId id="292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20" r:id="rId16"/>
    <p:sldId id="318" r:id="rId17"/>
    <p:sldId id="321" r:id="rId18"/>
    <p:sldId id="322" r:id="rId19"/>
    <p:sldId id="323" r:id="rId20"/>
    <p:sldId id="324" r:id="rId21"/>
    <p:sldId id="325" r:id="rId22"/>
    <p:sldId id="32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9919-36B5-4162-8899-417A9F93473B}" type="doc">
      <dgm:prSet loTypeId="urn:microsoft.com/office/officeart/2016/7/layout/LinearBlockProcessNumbered#1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F9DEE3-8444-4CA1-8BC2-D834D3ED6C74}">
      <dgm:prSet/>
      <dgm:spPr/>
      <dgm:t>
        <a:bodyPr/>
        <a:lstStyle/>
        <a:p>
          <a:r>
            <a:rPr lang="en-US" dirty="0"/>
            <a:t>Speed and Average Speed	</a:t>
          </a:r>
        </a:p>
      </dgm:t>
    </dgm:pt>
    <dgm:pt modelId="{205BDF49-153E-4CE8-8402-E23704595764}" type="parTrans" cxnId="{0A7DA706-17DD-412A-8BE0-4F6529274E66}">
      <dgm:prSet/>
      <dgm:spPr/>
      <dgm:t>
        <a:bodyPr/>
        <a:lstStyle/>
        <a:p>
          <a:endParaRPr lang="en-US"/>
        </a:p>
      </dgm:t>
    </dgm:pt>
    <dgm:pt modelId="{23210C7F-6847-491E-BE1F-A79529AF2B8B}" type="sibTrans" cxnId="{0A7DA706-17DD-412A-8BE0-4F6529274E6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B2B879BD-3840-400C-92BD-B2C2383358D7}">
      <dgm:prSet/>
      <dgm:spPr/>
      <dgm:t>
        <a:bodyPr/>
        <a:lstStyle/>
        <a:p>
          <a:r>
            <a:rPr lang="en-US" dirty="0"/>
            <a:t>Graphing Motion</a:t>
          </a:r>
        </a:p>
      </dgm:t>
    </dgm:pt>
    <dgm:pt modelId="{09440D86-F3E6-4A3C-9E78-1AFC56348641}" type="parTrans" cxnId="{42CDCACA-F394-4044-BBF6-522A0005ABCB}">
      <dgm:prSet/>
      <dgm:spPr/>
      <dgm:t>
        <a:bodyPr/>
        <a:lstStyle/>
        <a:p>
          <a:endParaRPr lang="en-US"/>
        </a:p>
      </dgm:t>
    </dgm:pt>
    <dgm:pt modelId="{FBAA44FF-54DE-45C8-9FAC-512C40277233}" type="sibTrans" cxnId="{42CDCACA-F394-4044-BBF6-522A0005ABCB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CA9D674E-4FF1-45DC-82E4-0B2DB6A5363F}">
      <dgm:prSet/>
      <dgm:spPr/>
      <dgm:t>
        <a:bodyPr/>
        <a:lstStyle/>
        <a:p>
          <a:r>
            <a:rPr lang="en-US" dirty="0"/>
            <a:t>Velocity</a:t>
          </a:r>
        </a:p>
      </dgm:t>
    </dgm:pt>
    <dgm:pt modelId="{F1F10F9B-925A-4787-9D00-91106497A02E}" type="parTrans" cxnId="{C5BD0B3A-2D82-4EC1-9975-05076C4418DA}">
      <dgm:prSet/>
      <dgm:spPr/>
      <dgm:t>
        <a:bodyPr/>
        <a:lstStyle/>
        <a:p>
          <a:endParaRPr lang="en-US"/>
        </a:p>
      </dgm:t>
    </dgm:pt>
    <dgm:pt modelId="{196DA4DC-9DD2-4A39-8A3A-D367BFE5A8BA}" type="sibTrans" cxnId="{C5BD0B3A-2D82-4EC1-9975-05076C4418D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09F899AB-70CA-46DA-8F8C-58514A9FEF67}" type="pres">
      <dgm:prSet presAssocID="{15509919-36B5-4162-8899-417A9F93473B}" presName="Name0" presStyleCnt="0">
        <dgm:presLayoutVars>
          <dgm:animLvl val="lvl"/>
          <dgm:resizeHandles val="exact"/>
        </dgm:presLayoutVars>
      </dgm:prSet>
      <dgm:spPr/>
    </dgm:pt>
    <dgm:pt modelId="{9E708B2C-9056-43B8-820C-8D4D2D591614}" type="pres">
      <dgm:prSet presAssocID="{AAF9DEE3-8444-4CA1-8BC2-D834D3ED6C74}" presName="compositeNode" presStyleCnt="0">
        <dgm:presLayoutVars>
          <dgm:bulletEnabled val="1"/>
        </dgm:presLayoutVars>
      </dgm:prSet>
      <dgm:spPr/>
    </dgm:pt>
    <dgm:pt modelId="{F4992080-7D4E-4F2B-B608-170DDBB6006A}" type="pres">
      <dgm:prSet presAssocID="{AAF9DEE3-8444-4CA1-8BC2-D834D3ED6C74}" presName="bgRect" presStyleLbl="alignNode1" presStyleIdx="0" presStyleCnt="3"/>
      <dgm:spPr/>
    </dgm:pt>
    <dgm:pt modelId="{15536E38-36FE-4A51-B620-2715BFAD5475}" type="pres">
      <dgm:prSet presAssocID="{23210C7F-6847-491E-BE1F-A79529AF2B8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158057C-23C1-45AE-9273-5935A8F6104B}" type="pres">
      <dgm:prSet presAssocID="{AAF9DEE3-8444-4CA1-8BC2-D834D3ED6C74}" presName="nodeRect" presStyleLbl="alignNode1" presStyleIdx="0" presStyleCnt="3">
        <dgm:presLayoutVars>
          <dgm:bulletEnabled val="1"/>
        </dgm:presLayoutVars>
      </dgm:prSet>
      <dgm:spPr/>
    </dgm:pt>
    <dgm:pt modelId="{5D52B8B6-958E-480C-9455-911A104C8C73}" type="pres">
      <dgm:prSet presAssocID="{23210C7F-6847-491E-BE1F-A79529AF2B8B}" presName="sibTrans" presStyleCnt="0"/>
      <dgm:spPr/>
    </dgm:pt>
    <dgm:pt modelId="{070CFBFA-AE62-406D-B2E3-4A871FE3EC95}" type="pres">
      <dgm:prSet presAssocID="{B2B879BD-3840-400C-92BD-B2C2383358D7}" presName="compositeNode" presStyleCnt="0">
        <dgm:presLayoutVars>
          <dgm:bulletEnabled val="1"/>
        </dgm:presLayoutVars>
      </dgm:prSet>
      <dgm:spPr/>
    </dgm:pt>
    <dgm:pt modelId="{89A9B4CF-6439-46B1-B6A9-1D6CD5034774}" type="pres">
      <dgm:prSet presAssocID="{B2B879BD-3840-400C-92BD-B2C2383358D7}" presName="bgRect" presStyleLbl="alignNode1" presStyleIdx="1" presStyleCnt="3"/>
      <dgm:spPr/>
    </dgm:pt>
    <dgm:pt modelId="{379B8CE4-8135-4F2C-A5A0-E55EBE328E9A}" type="pres">
      <dgm:prSet presAssocID="{FBAA44FF-54DE-45C8-9FAC-512C40277233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F2B2B99-E41C-48B6-9241-186B3896CDB2}" type="pres">
      <dgm:prSet presAssocID="{B2B879BD-3840-400C-92BD-B2C2383358D7}" presName="nodeRect" presStyleLbl="alignNode1" presStyleIdx="1" presStyleCnt="3">
        <dgm:presLayoutVars>
          <dgm:bulletEnabled val="1"/>
        </dgm:presLayoutVars>
      </dgm:prSet>
      <dgm:spPr/>
    </dgm:pt>
    <dgm:pt modelId="{88CC7DDE-DA0F-42A6-8406-A11161BD6BA9}" type="pres">
      <dgm:prSet presAssocID="{FBAA44FF-54DE-45C8-9FAC-512C40277233}" presName="sibTrans" presStyleCnt="0"/>
      <dgm:spPr/>
    </dgm:pt>
    <dgm:pt modelId="{4C550E1C-ACB2-4A5D-BD4A-3D5D60E405E6}" type="pres">
      <dgm:prSet presAssocID="{CA9D674E-4FF1-45DC-82E4-0B2DB6A5363F}" presName="compositeNode" presStyleCnt="0">
        <dgm:presLayoutVars>
          <dgm:bulletEnabled val="1"/>
        </dgm:presLayoutVars>
      </dgm:prSet>
      <dgm:spPr/>
    </dgm:pt>
    <dgm:pt modelId="{0802B4A8-7224-4B0A-95B7-D17AEB2B2AFF}" type="pres">
      <dgm:prSet presAssocID="{CA9D674E-4FF1-45DC-82E4-0B2DB6A5363F}" presName="bgRect" presStyleLbl="alignNode1" presStyleIdx="2" presStyleCnt="3"/>
      <dgm:spPr/>
    </dgm:pt>
    <dgm:pt modelId="{68AC9669-DC11-473A-AA2E-579A44E78C37}" type="pres">
      <dgm:prSet presAssocID="{196DA4DC-9DD2-4A39-8A3A-D367BFE5A8B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085015A-41AF-4EFA-A104-4FD73B2362F0}" type="pres">
      <dgm:prSet presAssocID="{CA9D674E-4FF1-45DC-82E4-0B2DB6A5363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A7DA706-17DD-412A-8BE0-4F6529274E66}" srcId="{15509919-36B5-4162-8899-417A9F93473B}" destId="{AAF9DEE3-8444-4CA1-8BC2-D834D3ED6C74}" srcOrd="0" destOrd="0" parTransId="{205BDF49-153E-4CE8-8402-E23704595764}" sibTransId="{23210C7F-6847-491E-BE1F-A79529AF2B8B}"/>
    <dgm:cxn modelId="{109C0B15-B806-4127-A7EA-6F2FD85C2B5C}" type="presOf" srcId="{AAF9DEE3-8444-4CA1-8BC2-D834D3ED6C74}" destId="{B158057C-23C1-45AE-9273-5935A8F6104B}" srcOrd="1" destOrd="0" presId="urn:microsoft.com/office/officeart/2016/7/layout/LinearBlockProcessNumbered#1"/>
    <dgm:cxn modelId="{284ED317-FBD3-4318-9DC1-43DD0A7A84DA}" type="presOf" srcId="{CA9D674E-4FF1-45DC-82E4-0B2DB6A5363F}" destId="{D085015A-41AF-4EFA-A104-4FD73B2362F0}" srcOrd="1" destOrd="0" presId="urn:microsoft.com/office/officeart/2016/7/layout/LinearBlockProcessNumbered#1"/>
    <dgm:cxn modelId="{28938E20-006F-438A-BC3B-539C09A41AF8}" type="presOf" srcId="{23210C7F-6847-491E-BE1F-A79529AF2B8B}" destId="{15536E38-36FE-4A51-B620-2715BFAD5475}" srcOrd="0" destOrd="0" presId="urn:microsoft.com/office/officeart/2016/7/layout/LinearBlockProcessNumbered#1"/>
    <dgm:cxn modelId="{9519B82E-A537-470B-AA27-A5E33C934F3E}" type="presOf" srcId="{196DA4DC-9DD2-4A39-8A3A-D367BFE5A8BA}" destId="{68AC9669-DC11-473A-AA2E-579A44E78C37}" srcOrd="0" destOrd="0" presId="urn:microsoft.com/office/officeart/2016/7/layout/LinearBlockProcessNumbered#1"/>
    <dgm:cxn modelId="{E774C62E-62A2-478F-B2D4-49AC51F9A4FC}" type="presOf" srcId="{FBAA44FF-54DE-45C8-9FAC-512C40277233}" destId="{379B8CE4-8135-4F2C-A5A0-E55EBE328E9A}" srcOrd="0" destOrd="0" presId="urn:microsoft.com/office/officeart/2016/7/layout/LinearBlockProcessNumbered#1"/>
    <dgm:cxn modelId="{C5BD0B3A-2D82-4EC1-9975-05076C4418DA}" srcId="{15509919-36B5-4162-8899-417A9F93473B}" destId="{CA9D674E-4FF1-45DC-82E4-0B2DB6A5363F}" srcOrd="2" destOrd="0" parTransId="{F1F10F9B-925A-4787-9D00-91106497A02E}" sibTransId="{196DA4DC-9DD2-4A39-8A3A-D367BFE5A8BA}"/>
    <dgm:cxn modelId="{6E5EF465-680F-4962-87CA-2B44BA61BBF3}" type="presOf" srcId="{AAF9DEE3-8444-4CA1-8BC2-D834D3ED6C74}" destId="{F4992080-7D4E-4F2B-B608-170DDBB6006A}" srcOrd="0" destOrd="0" presId="urn:microsoft.com/office/officeart/2016/7/layout/LinearBlockProcessNumbered#1"/>
    <dgm:cxn modelId="{BE05FF76-48E4-476C-9495-A13A63321F9B}" type="presOf" srcId="{B2B879BD-3840-400C-92BD-B2C2383358D7}" destId="{89A9B4CF-6439-46B1-B6A9-1D6CD5034774}" srcOrd="0" destOrd="0" presId="urn:microsoft.com/office/officeart/2016/7/layout/LinearBlockProcessNumbered#1"/>
    <dgm:cxn modelId="{AEC6D081-73F8-41AD-9101-B43295B68E14}" type="presOf" srcId="{CA9D674E-4FF1-45DC-82E4-0B2DB6A5363F}" destId="{0802B4A8-7224-4B0A-95B7-D17AEB2B2AFF}" srcOrd="0" destOrd="0" presId="urn:microsoft.com/office/officeart/2016/7/layout/LinearBlockProcessNumbered#1"/>
    <dgm:cxn modelId="{840BB0C7-181A-4BA4-9324-C35937B4BA77}" type="presOf" srcId="{15509919-36B5-4162-8899-417A9F93473B}" destId="{09F899AB-70CA-46DA-8F8C-58514A9FEF67}" srcOrd="0" destOrd="0" presId="urn:microsoft.com/office/officeart/2016/7/layout/LinearBlockProcessNumbered#1"/>
    <dgm:cxn modelId="{42CDCACA-F394-4044-BBF6-522A0005ABCB}" srcId="{15509919-36B5-4162-8899-417A9F93473B}" destId="{B2B879BD-3840-400C-92BD-B2C2383358D7}" srcOrd="1" destOrd="0" parTransId="{09440D86-F3E6-4A3C-9E78-1AFC56348641}" sibTransId="{FBAA44FF-54DE-45C8-9FAC-512C40277233}"/>
    <dgm:cxn modelId="{6AB3E3E3-CAC3-4821-AAD0-21289FC8AF3F}" type="presOf" srcId="{B2B879BD-3840-400C-92BD-B2C2383358D7}" destId="{9F2B2B99-E41C-48B6-9241-186B3896CDB2}" srcOrd="1" destOrd="0" presId="urn:microsoft.com/office/officeart/2016/7/layout/LinearBlockProcessNumbered#1"/>
    <dgm:cxn modelId="{90D3E440-E32E-4616-A794-C357B58C725C}" type="presParOf" srcId="{09F899AB-70CA-46DA-8F8C-58514A9FEF67}" destId="{9E708B2C-9056-43B8-820C-8D4D2D591614}" srcOrd="0" destOrd="0" presId="urn:microsoft.com/office/officeart/2016/7/layout/LinearBlockProcessNumbered#1"/>
    <dgm:cxn modelId="{94905F72-0547-4876-85BD-1CE201853F0E}" type="presParOf" srcId="{9E708B2C-9056-43B8-820C-8D4D2D591614}" destId="{F4992080-7D4E-4F2B-B608-170DDBB6006A}" srcOrd="0" destOrd="0" presId="urn:microsoft.com/office/officeart/2016/7/layout/LinearBlockProcessNumbered#1"/>
    <dgm:cxn modelId="{32F232D9-C82F-455D-A4CB-8A6F950974CB}" type="presParOf" srcId="{9E708B2C-9056-43B8-820C-8D4D2D591614}" destId="{15536E38-36FE-4A51-B620-2715BFAD5475}" srcOrd="1" destOrd="0" presId="urn:microsoft.com/office/officeart/2016/7/layout/LinearBlockProcessNumbered#1"/>
    <dgm:cxn modelId="{E1630E94-0972-452E-A256-8FE168492E2F}" type="presParOf" srcId="{9E708B2C-9056-43B8-820C-8D4D2D591614}" destId="{B158057C-23C1-45AE-9273-5935A8F6104B}" srcOrd="2" destOrd="0" presId="urn:microsoft.com/office/officeart/2016/7/layout/LinearBlockProcessNumbered#1"/>
    <dgm:cxn modelId="{3D53040A-6114-439D-91AE-A92823686B42}" type="presParOf" srcId="{09F899AB-70CA-46DA-8F8C-58514A9FEF67}" destId="{5D52B8B6-958E-480C-9455-911A104C8C73}" srcOrd="1" destOrd="0" presId="urn:microsoft.com/office/officeart/2016/7/layout/LinearBlockProcessNumbered#1"/>
    <dgm:cxn modelId="{71CD1E60-9941-432A-AAD3-6BEE9759C7CA}" type="presParOf" srcId="{09F899AB-70CA-46DA-8F8C-58514A9FEF67}" destId="{070CFBFA-AE62-406D-B2E3-4A871FE3EC95}" srcOrd="2" destOrd="0" presId="urn:microsoft.com/office/officeart/2016/7/layout/LinearBlockProcessNumbered#1"/>
    <dgm:cxn modelId="{E24E5F24-B05D-485A-B1E3-F029361EAC2F}" type="presParOf" srcId="{070CFBFA-AE62-406D-B2E3-4A871FE3EC95}" destId="{89A9B4CF-6439-46B1-B6A9-1D6CD5034774}" srcOrd="0" destOrd="0" presId="urn:microsoft.com/office/officeart/2016/7/layout/LinearBlockProcessNumbered#1"/>
    <dgm:cxn modelId="{B1A2A29E-FBA6-4188-BE73-D4752962B995}" type="presParOf" srcId="{070CFBFA-AE62-406D-B2E3-4A871FE3EC95}" destId="{379B8CE4-8135-4F2C-A5A0-E55EBE328E9A}" srcOrd="1" destOrd="0" presId="urn:microsoft.com/office/officeart/2016/7/layout/LinearBlockProcessNumbered#1"/>
    <dgm:cxn modelId="{F07F5881-E747-4C57-B3A8-80D81CA9E653}" type="presParOf" srcId="{070CFBFA-AE62-406D-B2E3-4A871FE3EC95}" destId="{9F2B2B99-E41C-48B6-9241-186B3896CDB2}" srcOrd="2" destOrd="0" presId="urn:microsoft.com/office/officeart/2016/7/layout/LinearBlockProcessNumbered#1"/>
    <dgm:cxn modelId="{CFE97617-C516-4DC5-9F9C-80DAA0EDE08F}" type="presParOf" srcId="{09F899AB-70CA-46DA-8F8C-58514A9FEF67}" destId="{88CC7DDE-DA0F-42A6-8406-A11161BD6BA9}" srcOrd="3" destOrd="0" presId="urn:microsoft.com/office/officeart/2016/7/layout/LinearBlockProcessNumbered#1"/>
    <dgm:cxn modelId="{B7A23FED-2302-47D8-8E80-C7B4D99F0301}" type="presParOf" srcId="{09F899AB-70CA-46DA-8F8C-58514A9FEF67}" destId="{4C550E1C-ACB2-4A5D-BD4A-3D5D60E405E6}" srcOrd="4" destOrd="0" presId="urn:microsoft.com/office/officeart/2016/7/layout/LinearBlockProcessNumbered#1"/>
    <dgm:cxn modelId="{B9E766C8-B1F9-4299-93D9-C5605EEE5998}" type="presParOf" srcId="{4C550E1C-ACB2-4A5D-BD4A-3D5D60E405E6}" destId="{0802B4A8-7224-4B0A-95B7-D17AEB2B2AFF}" srcOrd="0" destOrd="0" presId="urn:microsoft.com/office/officeart/2016/7/layout/LinearBlockProcessNumbered#1"/>
    <dgm:cxn modelId="{DDDBCEBE-059F-40AD-A1D1-8D888A5BCC15}" type="presParOf" srcId="{4C550E1C-ACB2-4A5D-BD4A-3D5D60E405E6}" destId="{68AC9669-DC11-473A-AA2E-579A44E78C37}" srcOrd="1" destOrd="0" presId="urn:microsoft.com/office/officeart/2016/7/layout/LinearBlockProcessNumbered#1"/>
    <dgm:cxn modelId="{90FC101C-CCF0-411F-ABB9-797553DF6D08}" type="presParOf" srcId="{4C550E1C-ACB2-4A5D-BD4A-3D5D60E405E6}" destId="{D085015A-41AF-4EFA-A104-4FD73B2362F0}" srcOrd="2" destOrd="0" presId="urn:microsoft.com/office/officeart/2016/7/layout/LinearBlockProcessNumbered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92080-7D4E-4F2B-B608-170DDBB6006A}">
      <dsp:nvSpPr>
        <dsp:cNvPr id="0" name=""/>
        <dsp:cNvSpPr/>
      </dsp:nvSpPr>
      <dsp:spPr>
        <a:xfrm>
          <a:off x="785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Speed and Average Speed	</a:t>
          </a:r>
        </a:p>
      </dsp:txBody>
      <dsp:txXfrm>
        <a:off x="785" y="1490244"/>
        <a:ext cx="3182540" cy="2235367"/>
      </dsp:txXfrm>
    </dsp:sp>
    <dsp:sp modelId="{15536E38-36FE-4A51-B620-2715BFAD5475}">
      <dsp:nvSpPr>
        <dsp:cNvPr id="0" name=""/>
        <dsp:cNvSpPr/>
      </dsp:nvSpPr>
      <dsp:spPr>
        <a:xfrm>
          <a:off x="785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785" y="0"/>
        <a:ext cx="3182540" cy="1490244"/>
      </dsp:txXfrm>
    </dsp:sp>
    <dsp:sp modelId="{89A9B4CF-6439-46B1-B6A9-1D6CD5034774}">
      <dsp:nvSpPr>
        <dsp:cNvPr id="0" name=""/>
        <dsp:cNvSpPr/>
      </dsp:nvSpPr>
      <dsp:spPr>
        <a:xfrm>
          <a:off x="3437929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Graphing Motion</a:t>
          </a:r>
        </a:p>
      </dsp:txBody>
      <dsp:txXfrm>
        <a:off x="3437929" y="1490244"/>
        <a:ext cx="3182540" cy="2235367"/>
      </dsp:txXfrm>
    </dsp:sp>
    <dsp:sp modelId="{379B8CE4-8135-4F2C-A5A0-E55EBE328E9A}">
      <dsp:nvSpPr>
        <dsp:cNvPr id="0" name=""/>
        <dsp:cNvSpPr/>
      </dsp:nvSpPr>
      <dsp:spPr>
        <a:xfrm>
          <a:off x="3437929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437929" y="0"/>
        <a:ext cx="3182540" cy="1490244"/>
      </dsp:txXfrm>
    </dsp:sp>
    <dsp:sp modelId="{0802B4A8-7224-4B0A-95B7-D17AEB2B2AFF}">
      <dsp:nvSpPr>
        <dsp:cNvPr id="0" name=""/>
        <dsp:cNvSpPr/>
      </dsp:nvSpPr>
      <dsp:spPr>
        <a:xfrm>
          <a:off x="6875073" y="0"/>
          <a:ext cx="3182540" cy="3725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Velocity</a:t>
          </a:r>
        </a:p>
      </dsp:txBody>
      <dsp:txXfrm>
        <a:off x="6875073" y="1490244"/>
        <a:ext cx="3182540" cy="2235367"/>
      </dsp:txXfrm>
    </dsp:sp>
    <dsp:sp modelId="{68AC9669-DC11-473A-AA2E-579A44E78C37}">
      <dsp:nvSpPr>
        <dsp:cNvPr id="0" name=""/>
        <dsp:cNvSpPr/>
      </dsp:nvSpPr>
      <dsp:spPr>
        <a:xfrm>
          <a:off x="6875073" y="0"/>
          <a:ext cx="3182540" cy="14902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875073" y="0"/>
        <a:ext cx="3182540" cy="149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#1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97D4F0E7-A380-4E8A-A5E6-02A2C57BE889}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{5712BDC4-329B-45B2-9194-A148ABB6560A}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{8984278A-33F0-4B08-ABC0-F48449CE37F3}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zmyfmq9uB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G5HBlXCfWH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11.2 Speed &amp; Velocity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1254B14-C2FC-4483-A514-EF10DA849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6300-52E1-41CD-AD55-852932ACC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Sample Speed Problem </a:t>
            </a:r>
            <a:r>
              <a:rPr lang="en-US" sz="1600" dirty="0"/>
              <a:t>(you still need calculator)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494A-EA2A-411C-BE1B-A68980EB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879231"/>
          </a:xfrm>
        </p:spPr>
        <p:txBody>
          <a:bodyPr>
            <a:normAutofit/>
          </a:bodyPr>
          <a:lstStyle/>
          <a:p>
            <a:r>
              <a:rPr lang="en-US" sz="2400" dirty="0"/>
              <a:t>v = 16 m/s, t = 50 seconds</a:t>
            </a:r>
          </a:p>
          <a:p>
            <a:endParaRPr lang="en-US" sz="2400" dirty="0"/>
          </a:p>
        </p:txBody>
      </p:sp>
      <p:pic>
        <p:nvPicPr>
          <p:cNvPr id="4" name="Picture 4" descr="Background Science - Physics of Swimming">
            <a:extLst>
              <a:ext uri="{FF2B5EF4-FFF2-40B4-BE49-F238E27FC236}">
                <a16:creationId xmlns:a16="http://schemas.microsoft.com/office/drawing/2014/main" id="{9448E5C5-8896-4E9C-A580-3B3D5A1CC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364" y="1933682"/>
            <a:ext cx="1253750" cy="113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373BE-6617-4DE1-A3D8-E628AE6C3855}"/>
              </a:ext>
            </a:extLst>
          </p:cNvPr>
          <p:cNvSpPr/>
          <p:nvPr/>
        </p:nvSpPr>
        <p:spPr>
          <a:xfrm>
            <a:off x="1276195" y="2751518"/>
            <a:ext cx="22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Write formula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A07A9-BD73-4264-BC7D-FE3CC51BF2F1}"/>
              </a:ext>
            </a:extLst>
          </p:cNvPr>
          <p:cNvSpPr txBox="1"/>
          <p:nvPr/>
        </p:nvSpPr>
        <p:spPr>
          <a:xfrm>
            <a:off x="1276195" y="3658886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 just plug your numbers into formula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471E68-7B86-4C9F-A8E6-1C3B95C6737A}"/>
              </a:ext>
            </a:extLst>
          </p:cNvPr>
          <p:cNvSpPr txBox="1"/>
          <p:nvPr/>
        </p:nvSpPr>
        <p:spPr>
          <a:xfrm>
            <a:off x="7805844" y="3651852"/>
            <a:ext cx="125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16 m/s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A4F88C-E004-4C74-9DF0-DA5C7A7303C3}"/>
              </a:ext>
            </a:extLst>
          </p:cNvPr>
          <p:cNvSpPr txBox="1"/>
          <p:nvPr/>
        </p:nvSpPr>
        <p:spPr>
          <a:xfrm>
            <a:off x="8796239" y="3440263"/>
            <a:ext cx="87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8BAA91-34E8-4C07-8265-0FDD741080AA}"/>
              </a:ext>
            </a:extLst>
          </p:cNvPr>
          <p:cNvSpPr txBox="1"/>
          <p:nvPr/>
        </p:nvSpPr>
        <p:spPr>
          <a:xfrm>
            <a:off x="9788373" y="3417737"/>
            <a:ext cx="144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446A1-3FBF-4B89-B2FB-E99A15FCCA07}"/>
              </a:ext>
            </a:extLst>
          </p:cNvPr>
          <p:cNvSpPr txBox="1"/>
          <p:nvPr/>
        </p:nvSpPr>
        <p:spPr>
          <a:xfrm>
            <a:off x="9423114" y="3889718"/>
            <a:ext cx="129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 sec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F260F9-70C7-4B2D-82B2-1919351E86F0}"/>
              </a:ext>
            </a:extLst>
          </p:cNvPr>
          <p:cNvCxnSpPr>
            <a:cxnSpLocks/>
          </p:cNvCxnSpPr>
          <p:nvPr/>
        </p:nvCxnSpPr>
        <p:spPr>
          <a:xfrm>
            <a:off x="9415975" y="3893469"/>
            <a:ext cx="1092591" cy="84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2E8B5C-C3ED-4F44-87D0-EE040741A6BC}"/>
              </a:ext>
            </a:extLst>
          </p:cNvPr>
          <p:cNvSpPr txBox="1"/>
          <p:nvPr/>
        </p:nvSpPr>
        <p:spPr>
          <a:xfrm>
            <a:off x="1276194" y="4286050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Uh oh…. Now what?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09CF0E-B9B8-41AE-9CA1-A650953E09B1}"/>
              </a:ext>
            </a:extLst>
          </p:cNvPr>
          <p:cNvSpPr txBox="1"/>
          <p:nvPr/>
        </p:nvSpPr>
        <p:spPr>
          <a:xfrm>
            <a:off x="7722025" y="5767909"/>
            <a:ext cx="3506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Answer = 800 m/s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7D6586-90DA-41DF-8A8A-190BCF365BA7}"/>
              </a:ext>
            </a:extLst>
          </p:cNvPr>
          <p:cNvSpPr txBox="1"/>
          <p:nvPr/>
        </p:nvSpPr>
        <p:spPr>
          <a:xfrm>
            <a:off x="1183090" y="4871461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Move the 50 to other side (do math)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5AC0F8-5132-4E14-B601-72ACFDF42237}"/>
              </a:ext>
            </a:extLst>
          </p:cNvPr>
          <p:cNvSpPr txBox="1"/>
          <p:nvPr/>
        </p:nvSpPr>
        <p:spPr>
          <a:xfrm>
            <a:off x="6738425" y="4692864"/>
            <a:ext cx="134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(16 m/s)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980F65-74E6-43C1-AD49-354A0205DF5C}"/>
              </a:ext>
            </a:extLst>
          </p:cNvPr>
          <p:cNvSpPr txBox="1"/>
          <p:nvPr/>
        </p:nvSpPr>
        <p:spPr>
          <a:xfrm>
            <a:off x="8987015" y="4476048"/>
            <a:ext cx="87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E8BB7-16CC-4F01-94B7-FC33998EA867}"/>
              </a:ext>
            </a:extLst>
          </p:cNvPr>
          <p:cNvSpPr txBox="1"/>
          <p:nvPr/>
        </p:nvSpPr>
        <p:spPr>
          <a:xfrm>
            <a:off x="7914990" y="4692864"/>
            <a:ext cx="129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(50 sec)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570946-A6DD-40AA-8F49-E45D222D702F}"/>
              </a:ext>
            </a:extLst>
          </p:cNvPr>
          <p:cNvSpPr txBox="1"/>
          <p:nvPr/>
        </p:nvSpPr>
        <p:spPr>
          <a:xfrm>
            <a:off x="9621336" y="4706880"/>
            <a:ext cx="144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8F76F6-B5B3-4808-A389-818120C005AD}"/>
              </a:ext>
            </a:extLst>
          </p:cNvPr>
          <p:cNvSpPr txBox="1"/>
          <p:nvPr/>
        </p:nvSpPr>
        <p:spPr>
          <a:xfrm>
            <a:off x="1130278" y="5577126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 you can Use your calculator</a:t>
            </a:r>
          </a:p>
        </p:txBody>
      </p:sp>
    </p:spTree>
    <p:extLst>
      <p:ext uri="{BB962C8B-B14F-4D97-AF65-F5344CB8AC3E}">
        <p14:creationId xmlns:p14="http://schemas.microsoft.com/office/powerpoint/2010/main" val="40121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/>
      <p:bldP spid="13" grpId="0"/>
      <p:bldP spid="17" grpId="0"/>
      <p:bldP spid="19" grpId="0"/>
      <p:bldP spid="14" grpId="0"/>
      <p:bldP spid="16" grpId="0"/>
      <p:bldP spid="18" grpId="0"/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1784-1148-43CA-B040-29D76F48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that seem hard? Do you and math not get along?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93E1-D665-4B81-BB97-BD669ECB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Here is another method you can use to help solve problems</a:t>
            </a:r>
          </a:p>
          <a:p>
            <a:r>
              <a:rPr lang="en-US" sz="2400" dirty="0"/>
              <a:t>Pick which method works best for YOU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45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83FD-C211-4A39-9FA2-75299743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DST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C48C5-D84E-41A2-8D29-3F5F3B9B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5943600" cy="3849624"/>
          </a:xfrm>
        </p:spPr>
        <p:txBody>
          <a:bodyPr>
            <a:normAutofit/>
          </a:bodyPr>
          <a:lstStyle/>
          <a:p>
            <a:r>
              <a:rPr lang="en-US" sz="2400" dirty="0"/>
              <a:t>This method sets up the math for you</a:t>
            </a:r>
          </a:p>
          <a:p>
            <a:r>
              <a:rPr lang="en-US" sz="2400" dirty="0"/>
              <a:t>All you need to do is determine the variables and place them in triangle</a:t>
            </a:r>
          </a:p>
          <a:p>
            <a:r>
              <a:rPr lang="en-US" sz="2400" dirty="0"/>
              <a:t>The next slide is another reference to triangle and then we will do some problems</a:t>
            </a:r>
          </a:p>
          <a:p>
            <a:endParaRPr lang="en-US" sz="2400" dirty="0"/>
          </a:p>
        </p:txBody>
      </p:sp>
      <p:pic>
        <p:nvPicPr>
          <p:cNvPr id="1026" name="Picture 2" descr="SAT Prep: The Rate Pyramid Part 2 - Chegg Test Prep - SAT Math">
            <a:extLst>
              <a:ext uri="{FF2B5EF4-FFF2-40B4-BE49-F238E27FC236}">
                <a16:creationId xmlns:a16="http://schemas.microsoft.com/office/drawing/2014/main" id="{20E57A97-6444-4520-9A98-D10F4CA6E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28" y="1490587"/>
            <a:ext cx="4279911" cy="418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6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03B9B-7457-45CC-A0C1-AD7AFAC9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4E2E0-16AD-4545-8372-EDEAF4029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he Eighth Grade Science Teacher: Week 6, Day 1: Equation triangle-Speed">
            <a:extLst>
              <a:ext uri="{FF2B5EF4-FFF2-40B4-BE49-F238E27FC236}">
                <a16:creationId xmlns:a16="http://schemas.microsoft.com/office/drawing/2014/main" id="{C5F88493-B58B-4827-81EE-B26F2B4F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59" y="3429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01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8783-47B3-4251-89D2-0D4D8D6C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do the same problem from earlier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2850-2116-4191-88DA-E40B1876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 = 400 km, t = 10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2" descr="SAT Prep: The Rate Pyramid Part 2 - Chegg Test Prep - SAT Math">
            <a:extLst>
              <a:ext uri="{FF2B5EF4-FFF2-40B4-BE49-F238E27FC236}">
                <a16:creationId xmlns:a16="http://schemas.microsoft.com/office/drawing/2014/main" id="{21435DDB-3874-49EE-8483-36E9716C4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967" y="1934296"/>
            <a:ext cx="4279911" cy="418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6790DD-59C9-4DD4-957E-89484674A88D}"/>
              </a:ext>
            </a:extLst>
          </p:cNvPr>
          <p:cNvSpPr txBox="1"/>
          <p:nvPr/>
        </p:nvSpPr>
        <p:spPr>
          <a:xfrm>
            <a:off x="1232452" y="2967335"/>
            <a:ext cx="380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 the d in triangle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C57B8-46A5-4423-9B77-51361CE9932C}"/>
              </a:ext>
            </a:extLst>
          </p:cNvPr>
          <p:cNvSpPr txBox="1"/>
          <p:nvPr/>
        </p:nvSpPr>
        <p:spPr>
          <a:xfrm>
            <a:off x="8598455" y="3167390"/>
            <a:ext cx="1394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400km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0DD9B-379F-4983-B555-F9597075D8B8}"/>
              </a:ext>
            </a:extLst>
          </p:cNvPr>
          <p:cNvSpPr txBox="1"/>
          <p:nvPr/>
        </p:nvSpPr>
        <p:spPr>
          <a:xfrm>
            <a:off x="1232452" y="3566267"/>
            <a:ext cx="437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 place the t in triangle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59E299-1B9E-40D2-AB26-A33C29C9E827}"/>
              </a:ext>
            </a:extLst>
          </p:cNvPr>
          <p:cNvSpPr txBox="1"/>
          <p:nvPr/>
        </p:nvSpPr>
        <p:spPr>
          <a:xfrm>
            <a:off x="9472798" y="4459092"/>
            <a:ext cx="10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10 </a:t>
            </a:r>
            <a:r>
              <a:rPr lang="en-US" sz="2800" dirty="0" err="1"/>
              <a:t>hr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BDE59-FEB4-42C0-8ED9-AB5E5AFBEA0E}"/>
              </a:ext>
            </a:extLst>
          </p:cNvPr>
          <p:cNvSpPr txBox="1"/>
          <p:nvPr/>
        </p:nvSpPr>
        <p:spPr>
          <a:xfrm>
            <a:off x="1232451" y="4228259"/>
            <a:ext cx="5115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can do the math now</a:t>
            </a:r>
          </a:p>
          <a:p>
            <a:r>
              <a:rPr lang="en-US" sz="2400" dirty="0"/>
              <a:t>   it says 400km divided by 10 </a:t>
            </a:r>
            <a:r>
              <a:rPr lang="en-US" sz="2400" dirty="0" err="1"/>
              <a:t>hr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36B402-4D78-4407-8D2E-779E69BED21B}"/>
              </a:ext>
            </a:extLst>
          </p:cNvPr>
          <p:cNvSpPr txBox="1"/>
          <p:nvPr/>
        </p:nvSpPr>
        <p:spPr>
          <a:xfrm>
            <a:off x="2213113" y="5407738"/>
            <a:ext cx="437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calculator = 40 km/</a:t>
            </a:r>
            <a:r>
              <a:rPr lang="en-US" sz="2400" dirty="0" err="1"/>
              <a:t>hr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00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98783-47B3-4251-89D2-0D4D8D6C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do the other problem from earlier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2850-2116-4191-88DA-E40B1876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 = 16 m/s, t = 50 seconds</a:t>
            </a:r>
          </a:p>
          <a:p>
            <a:endParaRPr lang="en-US" dirty="0"/>
          </a:p>
        </p:txBody>
      </p:sp>
      <p:pic>
        <p:nvPicPr>
          <p:cNvPr id="4" name="Picture 2" descr="SAT Prep: The Rate Pyramid Part 2 - Chegg Test Prep - SAT Math">
            <a:extLst>
              <a:ext uri="{FF2B5EF4-FFF2-40B4-BE49-F238E27FC236}">
                <a16:creationId xmlns:a16="http://schemas.microsoft.com/office/drawing/2014/main" id="{21435DDB-3874-49EE-8483-36E9716C4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967" y="1934296"/>
            <a:ext cx="4279911" cy="418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6790DD-59C9-4DD4-957E-89484674A88D}"/>
              </a:ext>
            </a:extLst>
          </p:cNvPr>
          <p:cNvSpPr txBox="1"/>
          <p:nvPr/>
        </p:nvSpPr>
        <p:spPr>
          <a:xfrm>
            <a:off x="1232452" y="2967335"/>
            <a:ext cx="380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 the v in triangle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C57B8-46A5-4423-9B77-51361CE9932C}"/>
              </a:ext>
            </a:extLst>
          </p:cNvPr>
          <p:cNvSpPr txBox="1"/>
          <p:nvPr/>
        </p:nvSpPr>
        <p:spPr>
          <a:xfrm>
            <a:off x="7898087" y="4459092"/>
            <a:ext cx="1266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16 m/s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0DD9B-379F-4983-B555-F9597075D8B8}"/>
              </a:ext>
            </a:extLst>
          </p:cNvPr>
          <p:cNvSpPr txBox="1"/>
          <p:nvPr/>
        </p:nvSpPr>
        <p:spPr>
          <a:xfrm>
            <a:off x="1232452" y="3566267"/>
            <a:ext cx="437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 place the t in triangle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59E299-1B9E-40D2-AB26-A33C29C9E827}"/>
              </a:ext>
            </a:extLst>
          </p:cNvPr>
          <p:cNvSpPr txBox="1"/>
          <p:nvPr/>
        </p:nvSpPr>
        <p:spPr>
          <a:xfrm>
            <a:off x="9472798" y="4459092"/>
            <a:ext cx="8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50 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BDE59-FEB4-42C0-8ED9-AB5E5AFBEA0E}"/>
              </a:ext>
            </a:extLst>
          </p:cNvPr>
          <p:cNvSpPr txBox="1"/>
          <p:nvPr/>
        </p:nvSpPr>
        <p:spPr>
          <a:xfrm>
            <a:off x="1232451" y="4228259"/>
            <a:ext cx="5115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can do the math now</a:t>
            </a:r>
          </a:p>
          <a:p>
            <a:r>
              <a:rPr lang="en-US" sz="2400" dirty="0"/>
              <a:t>   it says 16 multiplied to 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36B402-4D78-4407-8D2E-779E69BED21B}"/>
              </a:ext>
            </a:extLst>
          </p:cNvPr>
          <p:cNvSpPr txBox="1"/>
          <p:nvPr/>
        </p:nvSpPr>
        <p:spPr>
          <a:xfrm>
            <a:off x="2213113" y="5407738"/>
            <a:ext cx="4373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calculator = 800 m/s</a:t>
            </a:r>
          </a:p>
        </p:txBody>
      </p:sp>
    </p:spTree>
    <p:extLst>
      <p:ext uri="{BB962C8B-B14F-4D97-AF65-F5344CB8AC3E}">
        <p14:creationId xmlns:p14="http://schemas.microsoft.com/office/powerpoint/2010/main" val="27096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9F23-79DD-4B53-97BE-66392281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easier isn’t it…..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15141-C349-48E6-824E-C5B30E0C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Now you can watch this video explaining the DST triangle</a:t>
            </a:r>
          </a:p>
          <a:p>
            <a:r>
              <a:rPr lang="en-US" sz="2800" dirty="0"/>
              <a:t>Click </a:t>
            </a:r>
            <a:r>
              <a:rPr lang="en-US" sz="2800" dirty="0">
                <a:hlinkClick r:id="rId2"/>
              </a:rPr>
              <a:t>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219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FA1D-371E-40EA-9243-33CF2BA8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lets do a word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9A38D-A54A-48E2-B858-8AB78FC8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017" y="1771816"/>
            <a:ext cx="10058400" cy="3849624"/>
          </a:xfrm>
        </p:spPr>
        <p:txBody>
          <a:bodyPr>
            <a:normAutofit/>
          </a:bodyPr>
          <a:lstStyle/>
          <a:p>
            <a:r>
              <a:rPr lang="en-US" sz="2400" dirty="0"/>
              <a:t>A baseball is thrown a distance of 20 meters. What is its speed it takes .5 seconds to cover the distance?</a:t>
            </a:r>
          </a:p>
          <a:p>
            <a:endParaRPr lang="en-US" sz="2400" dirty="0"/>
          </a:p>
        </p:txBody>
      </p:sp>
      <p:pic>
        <p:nvPicPr>
          <p:cNvPr id="4" name="Picture 2" descr="SAT Prep: The Rate Pyramid Part 2 - Chegg Test Prep - SAT Math">
            <a:extLst>
              <a:ext uri="{FF2B5EF4-FFF2-40B4-BE49-F238E27FC236}">
                <a16:creationId xmlns:a16="http://schemas.microsoft.com/office/drawing/2014/main" id="{7F255F6C-9157-42A1-BBBA-CB2D249E0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521" y="2452587"/>
            <a:ext cx="3696609" cy="361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A22F00-82BE-4FF7-8626-E9F9FBA24673}"/>
              </a:ext>
            </a:extLst>
          </p:cNvPr>
          <p:cNvSpPr txBox="1"/>
          <p:nvPr/>
        </p:nvSpPr>
        <p:spPr>
          <a:xfrm>
            <a:off x="669234" y="2912583"/>
            <a:ext cx="5910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circle what you are looking for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7E612F-9986-4420-978A-250CD371C5A0}"/>
              </a:ext>
            </a:extLst>
          </p:cNvPr>
          <p:cNvSpPr/>
          <p:nvPr/>
        </p:nvSpPr>
        <p:spPr>
          <a:xfrm>
            <a:off x="7447722" y="1603513"/>
            <a:ext cx="2690191" cy="84907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943233F-DA32-406C-9ACB-8AFF78A6E246}"/>
              </a:ext>
            </a:extLst>
          </p:cNvPr>
          <p:cNvSpPr/>
          <p:nvPr/>
        </p:nvSpPr>
        <p:spPr>
          <a:xfrm>
            <a:off x="8412480" y="4839285"/>
            <a:ext cx="1019704" cy="5558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92CAE-D803-4019-BC56-D673C75B7B07}"/>
              </a:ext>
            </a:extLst>
          </p:cNvPr>
          <p:cNvSpPr txBox="1"/>
          <p:nvPr/>
        </p:nvSpPr>
        <p:spPr>
          <a:xfrm>
            <a:off x="669234" y="3495313"/>
            <a:ext cx="5910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Now, list what you is given and place in triangle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D2642B-A7E1-4797-9E4B-DD72598F7FF3}"/>
              </a:ext>
            </a:extLst>
          </p:cNvPr>
          <p:cNvCxnSpPr>
            <a:cxnSpLocks/>
          </p:cNvCxnSpPr>
          <p:nvPr/>
        </p:nvCxnSpPr>
        <p:spPr>
          <a:xfrm>
            <a:off x="4332849" y="2236763"/>
            <a:ext cx="311487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23D8EED-308F-4316-9A9E-46BBDCFE47ED}"/>
              </a:ext>
            </a:extLst>
          </p:cNvPr>
          <p:cNvSpPr txBox="1"/>
          <p:nvPr/>
        </p:nvSpPr>
        <p:spPr>
          <a:xfrm>
            <a:off x="9126671" y="3374248"/>
            <a:ext cx="12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20 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E13B71-DBEF-473B-B3A3-548B53565F7F}"/>
              </a:ext>
            </a:extLst>
          </p:cNvPr>
          <p:cNvCxnSpPr>
            <a:cxnSpLocks/>
          </p:cNvCxnSpPr>
          <p:nvPr/>
        </p:nvCxnSpPr>
        <p:spPr>
          <a:xfrm>
            <a:off x="1910861" y="2726787"/>
            <a:ext cx="153572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3BD7FE-885E-4936-81A8-93A1CAF1A223}"/>
              </a:ext>
            </a:extLst>
          </p:cNvPr>
          <p:cNvSpPr txBox="1"/>
          <p:nvPr/>
        </p:nvSpPr>
        <p:spPr>
          <a:xfrm>
            <a:off x="9921682" y="4557519"/>
            <a:ext cx="12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.5 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1EB2C7-82AD-436A-9102-75DB8AA3A4CC}"/>
              </a:ext>
            </a:extLst>
          </p:cNvPr>
          <p:cNvSpPr txBox="1"/>
          <p:nvPr/>
        </p:nvSpPr>
        <p:spPr>
          <a:xfrm>
            <a:off x="697156" y="4515015"/>
            <a:ext cx="636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Now, read your triangle and do the math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31E31D-29F1-4551-90CF-A8DEBC87971A}"/>
              </a:ext>
            </a:extLst>
          </p:cNvPr>
          <p:cNvSpPr txBox="1"/>
          <p:nvPr/>
        </p:nvSpPr>
        <p:spPr>
          <a:xfrm>
            <a:off x="1643268" y="5328789"/>
            <a:ext cx="5910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 m divided by .5 s = 40 m/s</a:t>
            </a:r>
          </a:p>
        </p:txBody>
      </p:sp>
    </p:spTree>
    <p:extLst>
      <p:ext uri="{BB962C8B-B14F-4D97-AF65-F5344CB8AC3E}">
        <p14:creationId xmlns:p14="http://schemas.microsoft.com/office/powerpoint/2010/main" val="344864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12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C8AB-E1F4-4D3B-B5C7-DCBA09E0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r>
              <a:rPr lang="en-US" dirty="0"/>
              <a:t>Here is little harder problem (from book)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F9AE-6A16-48B4-BE38-0CBA3FD7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1090246"/>
            <a:ext cx="10058400" cy="3849624"/>
          </a:xfrm>
        </p:spPr>
        <p:txBody>
          <a:bodyPr>
            <a:normAutofit/>
          </a:bodyPr>
          <a:lstStyle/>
          <a:p>
            <a:r>
              <a:rPr lang="en-US" sz="2400" dirty="0"/>
              <a:t>While traveling on vacation, you measure the times and distances traveled.  You travel 35 km in .4 hour, followed by 53 km in .6 hour. What is your average speed?</a:t>
            </a:r>
          </a:p>
        </p:txBody>
      </p:sp>
      <p:pic>
        <p:nvPicPr>
          <p:cNvPr id="4" name="Picture 2" descr="SAT Prep: The Rate Pyramid Part 2 - Chegg Test Prep - SAT Math">
            <a:extLst>
              <a:ext uri="{FF2B5EF4-FFF2-40B4-BE49-F238E27FC236}">
                <a16:creationId xmlns:a16="http://schemas.microsoft.com/office/drawing/2014/main" id="{8F128CB8-880F-4C05-9603-BEAFD60E8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521" y="2452587"/>
            <a:ext cx="3696609" cy="361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71D03B-EBC7-47AA-BA4D-20F42D258634}"/>
              </a:ext>
            </a:extLst>
          </p:cNvPr>
          <p:cNvSpPr txBox="1"/>
          <p:nvPr/>
        </p:nvSpPr>
        <p:spPr>
          <a:xfrm>
            <a:off x="701040" y="2694069"/>
            <a:ext cx="5910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circle what you are looking for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3864CB-8A43-48AB-A4F6-DD2CFC10731D}"/>
              </a:ext>
            </a:extLst>
          </p:cNvPr>
          <p:cNvSpPr/>
          <p:nvPr/>
        </p:nvSpPr>
        <p:spPr>
          <a:xfrm>
            <a:off x="2186405" y="2000180"/>
            <a:ext cx="3145250" cy="46166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E68BD0-A9CD-4CB7-9C95-71C021B0E923}"/>
              </a:ext>
            </a:extLst>
          </p:cNvPr>
          <p:cNvSpPr/>
          <p:nvPr/>
        </p:nvSpPr>
        <p:spPr>
          <a:xfrm>
            <a:off x="8370277" y="4754880"/>
            <a:ext cx="999418" cy="74964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4C9E0-B283-4934-A6EE-3CCC0C5A5DA7}"/>
              </a:ext>
            </a:extLst>
          </p:cNvPr>
          <p:cNvSpPr txBox="1"/>
          <p:nvPr/>
        </p:nvSpPr>
        <p:spPr>
          <a:xfrm>
            <a:off x="742870" y="3286768"/>
            <a:ext cx="5910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Now, list what you is given and place in triangle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8D627E-0EDE-4F36-8E79-5D5BA313D463}"/>
              </a:ext>
            </a:extLst>
          </p:cNvPr>
          <p:cNvCxnSpPr>
            <a:cxnSpLocks/>
          </p:cNvCxnSpPr>
          <p:nvPr/>
        </p:nvCxnSpPr>
        <p:spPr>
          <a:xfrm>
            <a:off x="7838049" y="2000180"/>
            <a:ext cx="10644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BC5353-7615-4CEB-8057-89E86664E3A4}"/>
              </a:ext>
            </a:extLst>
          </p:cNvPr>
          <p:cNvCxnSpPr>
            <a:cxnSpLocks/>
          </p:cNvCxnSpPr>
          <p:nvPr/>
        </p:nvCxnSpPr>
        <p:spPr>
          <a:xfrm>
            <a:off x="3758418" y="1896793"/>
            <a:ext cx="10644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1F91CE-EAF8-4AB4-9EFD-2AEA2ED51A64}"/>
              </a:ext>
            </a:extLst>
          </p:cNvPr>
          <p:cNvSpPr txBox="1"/>
          <p:nvPr/>
        </p:nvSpPr>
        <p:spPr>
          <a:xfrm>
            <a:off x="2152850" y="3870577"/>
            <a:ext cx="3211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35 + 53 km = 88km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227F09-27D5-4143-9B7B-1A9989704F9D}"/>
              </a:ext>
            </a:extLst>
          </p:cNvPr>
          <p:cNvSpPr txBox="1"/>
          <p:nvPr/>
        </p:nvSpPr>
        <p:spPr>
          <a:xfrm>
            <a:off x="9033201" y="3440656"/>
            <a:ext cx="1135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88km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21802B-0C4B-4DDF-9F0F-797984073E6B}"/>
              </a:ext>
            </a:extLst>
          </p:cNvPr>
          <p:cNvCxnSpPr>
            <a:cxnSpLocks/>
          </p:cNvCxnSpPr>
          <p:nvPr/>
        </p:nvCxnSpPr>
        <p:spPr>
          <a:xfrm>
            <a:off x="9223716" y="2000180"/>
            <a:ext cx="94473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E45595-7C6A-4C1A-BD6D-E297A72FEEC8}"/>
              </a:ext>
            </a:extLst>
          </p:cNvPr>
          <p:cNvCxnSpPr>
            <a:cxnSpLocks/>
          </p:cNvCxnSpPr>
          <p:nvPr/>
        </p:nvCxnSpPr>
        <p:spPr>
          <a:xfrm>
            <a:off x="5075786" y="2000180"/>
            <a:ext cx="102021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CF0583C-0CA1-45A3-A2B2-E16617015C67}"/>
              </a:ext>
            </a:extLst>
          </p:cNvPr>
          <p:cNvSpPr txBox="1"/>
          <p:nvPr/>
        </p:nvSpPr>
        <p:spPr>
          <a:xfrm>
            <a:off x="2152849" y="4385873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.4 + .6= 1 hour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816EB2-40BB-443A-9042-69527F05ED8E}"/>
              </a:ext>
            </a:extLst>
          </p:cNvPr>
          <p:cNvSpPr txBox="1"/>
          <p:nvPr/>
        </p:nvSpPr>
        <p:spPr>
          <a:xfrm>
            <a:off x="9600824" y="4493270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1 </a:t>
            </a:r>
            <a:r>
              <a:rPr lang="en-US" sz="2800" dirty="0" err="1">
                <a:solidFill>
                  <a:srgbClr val="00B050"/>
                </a:solidFill>
              </a:rPr>
              <a:t>hr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31B954-7823-457C-958C-54036005715A}"/>
              </a:ext>
            </a:extLst>
          </p:cNvPr>
          <p:cNvSpPr txBox="1"/>
          <p:nvPr/>
        </p:nvSpPr>
        <p:spPr>
          <a:xfrm>
            <a:off x="576004" y="4909093"/>
            <a:ext cx="636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Now, read your triangle and do the math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D19524-A848-4346-8312-8F613C0C22B0}"/>
              </a:ext>
            </a:extLst>
          </p:cNvPr>
          <p:cNvSpPr txBox="1"/>
          <p:nvPr/>
        </p:nvSpPr>
        <p:spPr>
          <a:xfrm>
            <a:off x="1613660" y="5633758"/>
            <a:ext cx="5910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88 km divided by 1 </a:t>
            </a:r>
            <a:r>
              <a:rPr lang="en-US" sz="2400" dirty="0" err="1"/>
              <a:t>hr</a:t>
            </a:r>
            <a:r>
              <a:rPr lang="en-US" sz="2400" dirty="0"/>
              <a:t>= 88 km/h</a:t>
            </a:r>
          </a:p>
        </p:txBody>
      </p:sp>
    </p:spTree>
    <p:extLst>
      <p:ext uri="{BB962C8B-B14F-4D97-AF65-F5344CB8AC3E}">
        <p14:creationId xmlns:p14="http://schemas.microsoft.com/office/powerpoint/2010/main" val="21309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12" grpId="0"/>
      <p:bldP spid="13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9B33-A51A-406B-9271-D23FA83B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31652-7E62-4A38-BDE7-8C9C542D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0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8085-1FFF-44DD-A144-D794D923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There will be 3 parts to this chapter, we will break them up for you</a:t>
            </a:r>
          </a:p>
        </p:txBody>
      </p:sp>
      <p:graphicFrame>
        <p:nvGraphicFramePr>
          <p:cNvPr id="5" name="Content Placeholder 2" descr="SmartArt Process Diagram">
            <a:extLst>
              <a:ext uri="{FF2B5EF4-FFF2-40B4-BE49-F238E27FC236}">
                <a16:creationId xmlns:a16="http://schemas.microsoft.com/office/drawing/2014/main" id="{60233515-42BF-4401-AB7F-458C0615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2987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77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9339-F73C-4B9D-8E75-AB82F5CC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B8404-F121-4927-96A5-9D12B4B89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Learning Goals</a:t>
            </a:r>
          </a:p>
          <a:p>
            <a:pPr lvl="1"/>
            <a:r>
              <a:rPr lang="en-US" sz="2400" dirty="0"/>
              <a:t>Define Speed</a:t>
            </a:r>
          </a:p>
          <a:p>
            <a:pPr lvl="1"/>
            <a:r>
              <a:rPr lang="en-US" sz="2400" dirty="0"/>
              <a:t>Compare and Contrast Speed and Average Speed</a:t>
            </a:r>
          </a:p>
          <a:p>
            <a:pPr lvl="1"/>
            <a:r>
              <a:rPr lang="en-US" sz="2400" dirty="0"/>
              <a:t>Calculate Average Speed</a:t>
            </a:r>
          </a:p>
        </p:txBody>
      </p:sp>
    </p:spTree>
    <p:extLst>
      <p:ext uri="{BB962C8B-B14F-4D97-AF65-F5344CB8AC3E}">
        <p14:creationId xmlns:p14="http://schemas.microsoft.com/office/powerpoint/2010/main" val="79690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D6B5-D953-42A6-89F0-A6ACEEC41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CE934-DB47-4FEA-A6E0-45971E72B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probably already have an idea what speed is</a:t>
            </a:r>
          </a:p>
          <a:p>
            <a:pPr lvl="1"/>
            <a:r>
              <a:rPr lang="en-US" sz="2200" dirty="0"/>
              <a:t>We know when driving a car, or measure your mile time in PE</a:t>
            </a:r>
          </a:p>
          <a:p>
            <a:r>
              <a:rPr lang="en-US" sz="2400" dirty="0"/>
              <a:t>The Science Definition is: the ratio of the distance an object moves to the amount of time the object moves</a:t>
            </a:r>
          </a:p>
          <a:p>
            <a:r>
              <a:rPr lang="en-US" sz="2400" dirty="0"/>
              <a:t>Ok, we know that was wordy</a:t>
            </a:r>
          </a:p>
          <a:p>
            <a:r>
              <a:rPr lang="en-US" sz="2400" dirty="0"/>
              <a:t>Basically, it is how long does it take to go a certain distance</a:t>
            </a:r>
          </a:p>
          <a:p>
            <a:r>
              <a:rPr lang="en-US" sz="2400" dirty="0"/>
              <a:t>Watch this little video  of you want a visual – Click </a:t>
            </a:r>
            <a:r>
              <a:rPr lang="en-US" sz="2400" dirty="0">
                <a:hlinkClick r:id="rId2"/>
              </a:rPr>
              <a:t>ME</a:t>
            </a:r>
            <a:endParaRPr lang="en-US" sz="2400" dirty="0"/>
          </a:p>
        </p:txBody>
      </p:sp>
      <p:pic>
        <p:nvPicPr>
          <p:cNvPr id="1026" name="Picture 2" descr="Why Do We Feel So Thrilled By Speed? » Science ABC">
            <a:extLst>
              <a:ext uri="{FF2B5EF4-FFF2-40B4-BE49-F238E27FC236}">
                <a16:creationId xmlns:a16="http://schemas.microsoft.com/office/drawing/2014/main" id="{5DD9E04F-B65D-4478-8C90-BF84ACF4E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947" y="6425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62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A66D-91DE-4B05-9F2E-67BB1377F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4DD3B-117B-4B44-8191-20A7E7ADE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are probably familiar with the following</a:t>
            </a:r>
          </a:p>
          <a:p>
            <a:pPr lvl="1"/>
            <a:r>
              <a:rPr lang="en-US" sz="2200" dirty="0"/>
              <a:t>Your car’s speed was 60 miles/hour OR</a:t>
            </a:r>
          </a:p>
          <a:p>
            <a:pPr lvl="1"/>
            <a:r>
              <a:rPr lang="en-US" sz="2200" dirty="0"/>
              <a:t>You ran an 8 minute mile</a:t>
            </a:r>
          </a:p>
          <a:p>
            <a:r>
              <a:rPr lang="en-US" sz="2400" dirty="0"/>
              <a:t>In science we use SI units, so for now one we will use</a:t>
            </a:r>
          </a:p>
          <a:p>
            <a:pPr lvl="1"/>
            <a:r>
              <a:rPr lang="en-US" sz="2200" dirty="0"/>
              <a:t>Meter (m)for length/distance or kilometer (km)</a:t>
            </a:r>
          </a:p>
          <a:p>
            <a:pPr lvl="1"/>
            <a:r>
              <a:rPr lang="en-US" sz="2200" dirty="0"/>
              <a:t>Second (s)for Time</a:t>
            </a:r>
          </a:p>
          <a:p>
            <a:pPr lvl="1"/>
            <a:r>
              <a:rPr lang="en-US" sz="2200" dirty="0"/>
              <a:t>For example     speed = 60m/s</a:t>
            </a:r>
          </a:p>
        </p:txBody>
      </p:sp>
    </p:spTree>
    <p:extLst>
      <p:ext uri="{BB962C8B-B14F-4D97-AF65-F5344CB8AC3E}">
        <p14:creationId xmlns:p14="http://schemas.microsoft.com/office/powerpoint/2010/main" val="17562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BB42-DE46-44E5-9E4E-DD6B0316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vs. Average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3AF9-63E1-4957-B6A0-BF56B2D51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Speed is the measurement at any given moment</a:t>
            </a:r>
            <a:endParaRPr lang="en-US" sz="2200" dirty="0"/>
          </a:p>
          <a:p>
            <a:r>
              <a:rPr lang="en-US" sz="2200" dirty="0"/>
              <a:t>Average Speed is the speed that was the average over the whole distance</a:t>
            </a:r>
          </a:p>
          <a:p>
            <a:r>
              <a:rPr lang="en-US" sz="2200" dirty="0"/>
              <a:t>For example: </a:t>
            </a:r>
          </a:p>
          <a:p>
            <a:pPr lvl="1"/>
            <a:r>
              <a:rPr lang="en-US" sz="2200" dirty="0"/>
              <a:t>When Ms. Kelly runs (very slowly). Right when I leave my house if you measure my speed it might be 5.2 miles/hour but if you measure me at mile 3 its probably </a:t>
            </a:r>
            <a:r>
              <a:rPr lang="en-US" sz="2200" dirty="0" err="1"/>
              <a:t>gonna</a:t>
            </a:r>
            <a:r>
              <a:rPr lang="en-US" sz="2200" dirty="0"/>
              <a:t> be slower like 4.7 miles/hr.</a:t>
            </a:r>
          </a:p>
          <a:p>
            <a:pPr lvl="1"/>
            <a:r>
              <a:rPr lang="en-US" sz="2200" dirty="0"/>
              <a:t>If I ran a total of 3 miles – my average speed measured 4.9 miles/</a:t>
            </a:r>
            <a:r>
              <a:rPr lang="en-US" sz="2200" dirty="0" err="1"/>
              <a:t>hr</a:t>
            </a:r>
            <a:endParaRPr lang="en-US" sz="2200" dirty="0"/>
          </a:p>
          <a:p>
            <a:pPr lvl="1"/>
            <a:r>
              <a:rPr lang="en-US" sz="2200" dirty="0"/>
              <a:t>Why? Well, I run faster at the start, and then I get tired and run slower at the end, my speed changes as I run. BUT overall, I care about my average speed</a:t>
            </a:r>
          </a:p>
        </p:txBody>
      </p:sp>
      <p:pic>
        <p:nvPicPr>
          <p:cNvPr id="2050" name="Picture 2" descr="A Key Training Question: When to Add More Miles, When More Speed ...">
            <a:extLst>
              <a:ext uri="{FF2B5EF4-FFF2-40B4-BE49-F238E27FC236}">
                <a16:creationId xmlns:a16="http://schemas.microsoft.com/office/drawing/2014/main" id="{913E9946-81C3-47B9-B9D1-091F1DC08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591" y="533264"/>
            <a:ext cx="3081969" cy="205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2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9F99-6580-4409-A7B9-FCF5AD59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math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514D-0A8E-4342-B62F-CAEE8AEDA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 Lets know what the symbols are (write this down somewhere)</a:t>
            </a:r>
          </a:p>
          <a:p>
            <a:pPr marL="0" indent="0">
              <a:buNone/>
            </a:pPr>
            <a:r>
              <a:rPr lang="en-US" sz="4400" dirty="0"/>
              <a:t>d = distance</a:t>
            </a:r>
          </a:p>
          <a:p>
            <a:pPr marL="0" indent="0">
              <a:buNone/>
            </a:pPr>
            <a:r>
              <a:rPr lang="en-US" sz="4400" dirty="0"/>
              <a:t>t = time</a:t>
            </a:r>
          </a:p>
          <a:p>
            <a:pPr marL="0" indent="0">
              <a:buNone/>
            </a:pPr>
            <a:r>
              <a:rPr lang="en-US" sz="4400" dirty="0"/>
              <a:t>v = average speed</a:t>
            </a:r>
          </a:p>
        </p:txBody>
      </p:sp>
      <p:pic>
        <p:nvPicPr>
          <p:cNvPr id="3074" name="Picture 2" descr="Eye Roll Emoji GIF - EyeRoll Emoji Emoticon - Discover &amp; Share GIFs">
            <a:extLst>
              <a:ext uri="{FF2B5EF4-FFF2-40B4-BE49-F238E27FC236}">
                <a16:creationId xmlns:a16="http://schemas.microsoft.com/office/drawing/2014/main" id="{FBDF810B-E61B-4F02-8146-0031D00CD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213" y="784330"/>
            <a:ext cx="1088128" cy="108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F4247D-263C-40E1-8514-B8DD3278DF73}"/>
              </a:ext>
            </a:extLst>
          </p:cNvPr>
          <p:cNvCxnSpPr/>
          <p:nvPr/>
        </p:nvCxnSpPr>
        <p:spPr>
          <a:xfrm>
            <a:off x="1066800" y="4744278"/>
            <a:ext cx="4969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36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DF13-79E0-4FBB-A95F-288C5D5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(WRITE THIS DOWN)</a:t>
            </a:r>
          </a:p>
        </p:txBody>
      </p:sp>
      <p:pic>
        <p:nvPicPr>
          <p:cNvPr id="4098" name="Picture 2" descr="Average Speed - 8TH GRADE SCIENCE">
            <a:extLst>
              <a:ext uri="{FF2B5EF4-FFF2-40B4-BE49-F238E27FC236}">
                <a16:creationId xmlns:a16="http://schemas.microsoft.com/office/drawing/2014/main" id="{C128022F-53CD-4AF3-991A-493E17751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3" y="2681702"/>
            <a:ext cx="5025525" cy="154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ackground Science - Physics of Swimming">
            <a:extLst>
              <a:ext uri="{FF2B5EF4-FFF2-40B4-BE49-F238E27FC236}">
                <a16:creationId xmlns:a16="http://schemas.microsoft.com/office/drawing/2014/main" id="{83A5EEC4-A778-4E1B-A7D4-BB0CD63F4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525" y="2258254"/>
            <a:ext cx="22860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231478-31A7-4C14-A1C2-7D1EB621B253}"/>
              </a:ext>
            </a:extLst>
          </p:cNvPr>
          <p:cNvSpPr txBox="1"/>
          <p:nvPr/>
        </p:nvSpPr>
        <p:spPr>
          <a:xfrm>
            <a:off x="5883966" y="3013501"/>
            <a:ext cx="12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F251C6-BB1B-450A-8073-8D096D144A34}"/>
              </a:ext>
            </a:extLst>
          </p:cNvPr>
          <p:cNvCxnSpPr/>
          <p:nvPr/>
        </p:nvCxnSpPr>
        <p:spPr>
          <a:xfrm>
            <a:off x="7487478" y="3013501"/>
            <a:ext cx="795131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70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6300-52E1-41CD-AD55-852932ACC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Speed Problem </a:t>
            </a:r>
            <a:r>
              <a:rPr lang="en-US" sz="1600" dirty="0"/>
              <a:t>(you need calculator)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494A-EA2A-411C-BE1B-A68980EB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879231"/>
          </a:xfrm>
        </p:spPr>
        <p:txBody>
          <a:bodyPr>
            <a:normAutofit/>
          </a:bodyPr>
          <a:lstStyle/>
          <a:p>
            <a:r>
              <a:rPr lang="en-US" sz="2400" dirty="0"/>
              <a:t>D = 400 km, t = 10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4" descr="Background Science - Physics of Swimming">
            <a:extLst>
              <a:ext uri="{FF2B5EF4-FFF2-40B4-BE49-F238E27FC236}">
                <a16:creationId xmlns:a16="http://schemas.microsoft.com/office/drawing/2014/main" id="{9448E5C5-8896-4E9C-A580-3B3D5A1CC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364" y="1933682"/>
            <a:ext cx="1253750" cy="113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373BE-6617-4DE1-A3D8-E628AE6C3855}"/>
              </a:ext>
            </a:extLst>
          </p:cNvPr>
          <p:cNvSpPr/>
          <p:nvPr/>
        </p:nvSpPr>
        <p:spPr>
          <a:xfrm>
            <a:off x="1276195" y="2751518"/>
            <a:ext cx="7179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This problem is easy, just remember the formula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A07A9-BD73-4264-BC7D-FE3CC51BF2F1}"/>
              </a:ext>
            </a:extLst>
          </p:cNvPr>
          <p:cNvSpPr txBox="1"/>
          <p:nvPr/>
        </p:nvSpPr>
        <p:spPr>
          <a:xfrm>
            <a:off x="1276195" y="3658886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Now plug your numbers into formula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471E68-7B86-4C9F-A8E6-1C3B95C6737A}"/>
              </a:ext>
            </a:extLst>
          </p:cNvPr>
          <p:cNvSpPr txBox="1"/>
          <p:nvPr/>
        </p:nvSpPr>
        <p:spPr>
          <a:xfrm>
            <a:off x="8169364" y="3440263"/>
            <a:ext cx="87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A4F88C-E004-4C74-9DF0-DA5C7A7303C3}"/>
              </a:ext>
            </a:extLst>
          </p:cNvPr>
          <p:cNvSpPr txBox="1"/>
          <p:nvPr/>
        </p:nvSpPr>
        <p:spPr>
          <a:xfrm>
            <a:off x="8796239" y="3440263"/>
            <a:ext cx="87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8BAA91-34E8-4C07-8265-0FDD741080AA}"/>
              </a:ext>
            </a:extLst>
          </p:cNvPr>
          <p:cNvSpPr txBox="1"/>
          <p:nvPr/>
        </p:nvSpPr>
        <p:spPr>
          <a:xfrm>
            <a:off x="9424562" y="3417737"/>
            <a:ext cx="1440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400km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0446A1-3FBF-4B89-B2FB-E99A15FCCA07}"/>
              </a:ext>
            </a:extLst>
          </p:cNvPr>
          <p:cNvSpPr txBox="1"/>
          <p:nvPr/>
        </p:nvSpPr>
        <p:spPr>
          <a:xfrm>
            <a:off x="9574617" y="3889718"/>
            <a:ext cx="129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 </a:t>
            </a:r>
            <a:r>
              <a:rPr lang="en-US" sz="2400" dirty="0" err="1"/>
              <a:t>hr</a:t>
            </a:r>
            <a:endParaRPr lang="en-US" sz="24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F260F9-70C7-4B2D-82B2-1919351E86F0}"/>
              </a:ext>
            </a:extLst>
          </p:cNvPr>
          <p:cNvCxnSpPr>
            <a:cxnSpLocks/>
          </p:cNvCxnSpPr>
          <p:nvPr/>
        </p:nvCxnSpPr>
        <p:spPr>
          <a:xfrm>
            <a:off x="9415975" y="3893469"/>
            <a:ext cx="1092591" cy="84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2E8B5C-C3ED-4F44-87D0-EE040741A6BC}"/>
              </a:ext>
            </a:extLst>
          </p:cNvPr>
          <p:cNvSpPr txBox="1"/>
          <p:nvPr/>
        </p:nvSpPr>
        <p:spPr>
          <a:xfrm>
            <a:off x="1276194" y="4582219"/>
            <a:ext cx="689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your calculator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09CF0E-B9B8-41AE-9CA1-A650953E09B1}"/>
              </a:ext>
            </a:extLst>
          </p:cNvPr>
          <p:cNvSpPr txBox="1"/>
          <p:nvPr/>
        </p:nvSpPr>
        <p:spPr>
          <a:xfrm>
            <a:off x="7844324" y="5017605"/>
            <a:ext cx="3020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Answer = 40 km/</a:t>
            </a:r>
            <a:r>
              <a:rPr lang="en-US" sz="2400" dirty="0" err="1"/>
              <a:t>hr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40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{7D41D919-19CC-473E-B586-905FB6825D3A}tf78829772</Template>
  <TotalTime>0</TotalTime>
  <Words>846</Words>
  <Application>Microsoft Office PowerPoint</Application>
  <PresentationFormat>Widescreen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Garamond</vt:lpstr>
      <vt:lpstr>Sagona Book</vt:lpstr>
      <vt:lpstr>Sagona ExtraLight</vt:lpstr>
      <vt:lpstr>SavonVTI</vt:lpstr>
      <vt:lpstr>11.2 Speed &amp; Velocity</vt:lpstr>
      <vt:lpstr>There will be 3 parts to this chapter, we will break them up for you</vt:lpstr>
      <vt:lpstr>SPEED</vt:lpstr>
      <vt:lpstr>SPEED</vt:lpstr>
      <vt:lpstr>Units</vt:lpstr>
      <vt:lpstr>Speed vs. Average Speed</vt:lpstr>
      <vt:lpstr>Let’s do math now</vt:lpstr>
      <vt:lpstr>Formula (WRITE THIS DOWN)</vt:lpstr>
      <vt:lpstr>Sample Speed Problem (you need calculator)</vt:lpstr>
      <vt:lpstr>Another Sample Speed Problem (you still need calculator)</vt:lpstr>
      <vt:lpstr>Did that seem hard? Do you and math not get along?</vt:lpstr>
      <vt:lpstr>DST Triangle</vt:lpstr>
      <vt:lpstr>PowerPoint Presentation</vt:lpstr>
      <vt:lpstr>Lets do the same problem from earlier</vt:lpstr>
      <vt:lpstr>Lets do the other problem from earlier</vt:lpstr>
      <vt:lpstr>Much easier isn’t it…..</vt:lpstr>
      <vt:lpstr>Now lets do a word problem</vt:lpstr>
      <vt:lpstr>Here is little harder problem (from book)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2020-04-16T20:21:13Z</dcterms:created>
  <dcterms:modified xsi:type="dcterms:W3CDTF">2020-04-17T21:13:09Z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